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67" r:id="rId4"/>
    <p:sldId id="272" r:id="rId5"/>
    <p:sldId id="273" r:id="rId6"/>
    <p:sldId id="274" r:id="rId7"/>
    <p:sldId id="275" r:id="rId8"/>
    <p:sldId id="276" r:id="rId9"/>
    <p:sldId id="271" r:id="rId10"/>
    <p:sldId id="270" r:id="rId11"/>
    <p:sldId id="27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A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458"/>
    <p:restoredTop sz="96654"/>
  </p:normalViewPr>
  <p:slideViewPr>
    <p:cSldViewPr snapToGrid="0">
      <p:cViewPr varScale="1">
        <p:scale>
          <a:sx n="127" d="100"/>
          <a:sy n="127" d="100"/>
        </p:scale>
        <p:origin x="200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odel3d1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3/27/23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D031A3-277F-9E4B-51D6-DC1AD0E338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1717274"/>
            <a:ext cx="8991600" cy="1645920"/>
          </a:xfrm>
        </p:spPr>
        <p:txBody>
          <a:bodyPr/>
          <a:lstStyle/>
          <a:p>
            <a:r>
              <a:rPr lang="en-CN" b="1" dirty="0">
                <a:latin typeface="Yuanti SC" panose="02010600040101010101" pitchFamily="2" charset="-122"/>
                <a:ea typeface="Yuanti SC" panose="02010600040101010101" pitchFamily="2" charset="-122"/>
              </a:rPr>
              <a:t>第</a:t>
            </a:r>
            <a:r>
              <a:rPr lang="en-US" altLang="zh-CN" b="1" dirty="0">
                <a:latin typeface="Yuanti SC" panose="02010600040101010101" pitchFamily="2" charset="-122"/>
                <a:ea typeface="Yuanti SC" panose="02010600040101010101" pitchFamily="2" charset="-122"/>
              </a:rPr>
              <a:t>5</a:t>
            </a:r>
            <a:r>
              <a:rPr lang="zh-CN" altLang="en-US" b="1" dirty="0">
                <a:latin typeface="Yuanti SC" panose="02010600040101010101" pitchFamily="2" charset="-122"/>
                <a:ea typeface="Yuanti SC" panose="02010600040101010101" pitchFamily="2" charset="-122"/>
              </a:rPr>
              <a:t>周</a:t>
            </a:r>
            <a:r>
              <a:rPr lang="en-CN" b="1" dirty="0">
                <a:latin typeface="Yuanti SC" panose="02010600040101010101" pitchFamily="2" charset="-122"/>
                <a:ea typeface="Yuanti SC" panose="02010600040101010101" pitchFamily="2" charset="-122"/>
              </a:rPr>
              <a:t>组会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C58468-040C-F175-40AD-2624898B61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3683074"/>
            <a:ext cx="6801612" cy="164592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sz="2600" b="1" dirty="0">
                <a:latin typeface="Yuanti TC" panose="02010600040101010101" pitchFamily="2" charset="-120"/>
                <a:ea typeface="Yuanti TC" panose="02010600040101010101" pitchFamily="2" charset="-120"/>
              </a:rPr>
              <a:t>虚拟现实头眼协同对象操纵方法设计与实现</a:t>
            </a:r>
            <a:endParaRPr lang="en-US" altLang="zh-CN" sz="26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endParaRPr lang="en-US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dirty="0" err="1">
                <a:latin typeface="Yuanti TC" panose="02010600040101010101" pitchFamily="2" charset="-120"/>
                <a:ea typeface="Yuanti TC" panose="02010600040101010101" pitchFamily="2" charset="-120"/>
              </a:rPr>
              <a:t>刘兆薰</a:t>
            </a:r>
            <a:endParaRPr lang="en-US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altLang="zh-CN" dirty="0">
                <a:latin typeface="Yuanti TC" panose="02010600040101010101" pitchFamily="2" charset="-120"/>
                <a:ea typeface="Yuanti TC" panose="02010600040101010101" pitchFamily="2" charset="-120"/>
              </a:rPr>
              <a:t>Mar</a:t>
            </a:r>
            <a:r>
              <a:rPr 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dirty="0">
                <a:latin typeface="Yuanti TC" panose="02010600040101010101" pitchFamily="2" charset="-120"/>
                <a:ea typeface="Yuanti TC" panose="02010600040101010101" pitchFamily="2" charset="-120"/>
              </a:rPr>
              <a:t>27</a:t>
            </a:r>
            <a:r>
              <a:rPr 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, 2023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992006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 dirty="0">
                <a:ea typeface="Yuanti SC" panose="02010600040101010101"/>
              </a:rPr>
              <a:t>尝试完成少量用户实验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ACC080-4CA4-255D-6584-E8D2F8710D77}"/>
              </a:ext>
            </a:extLst>
          </p:cNvPr>
          <p:cNvSpPr txBox="1"/>
          <p:nvPr/>
        </p:nvSpPr>
        <p:spPr>
          <a:xfrm>
            <a:off x="665666" y="1206978"/>
            <a:ext cx="108606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复用OrthoGaze的用户实验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Task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B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：将对象从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Start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Position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尽快移动到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Target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Position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完成对接</a:t>
            </a:r>
            <a:endParaRPr lang="en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27EB9B2D-F514-729D-5E62-817F606C46CD}"/>
              </a:ext>
            </a:extLst>
          </p:cNvPr>
          <p:cNvGrpSpPr/>
          <p:nvPr/>
        </p:nvGrpSpPr>
        <p:grpSpPr>
          <a:xfrm>
            <a:off x="2718310" y="1834353"/>
            <a:ext cx="6755368" cy="2816945"/>
            <a:chOff x="2165664" y="3372840"/>
            <a:chExt cx="7702841" cy="32120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BBCBA6F-61E8-82E0-C8E8-57A6106DF89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65664" y="3372840"/>
              <a:ext cx="2999189" cy="321203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B0C12E1-5673-2976-7053-932E7B64D9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2024" y="3372840"/>
              <a:ext cx="4606481" cy="3212035"/>
            </a:xfrm>
            <a:prstGeom prst="rect">
              <a:avLst/>
            </a:prstGeom>
          </p:spPr>
        </p:pic>
      </p:grpSp>
      <p:graphicFrame>
        <p:nvGraphicFramePr>
          <p:cNvPr id="8" name="Table 9">
            <a:extLst>
              <a:ext uri="{FF2B5EF4-FFF2-40B4-BE49-F238E27FC236}">
                <a16:creationId xmlns:a16="http://schemas.microsoft.com/office/drawing/2014/main" id="{298311E0-C75C-CEB3-37A3-1F0AB33C3D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3027732"/>
              </p:ext>
            </p:extLst>
          </p:nvPr>
        </p:nvGraphicFramePr>
        <p:xfrm>
          <a:off x="2032000" y="4953753"/>
          <a:ext cx="8127999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327640980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22933228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9808413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参试者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计算凝视驻留时间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CN" dirty="0"/>
                        <a:t>不计算凝视驻留时间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30340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男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22</a:t>
                      </a:r>
                      <a:r>
                        <a:rPr lang="zh-CN" altLang="en-US" dirty="0"/>
                        <a:t>岁，用过</a:t>
                      </a:r>
                      <a:r>
                        <a:rPr lang="en-US" altLang="zh-CN" dirty="0"/>
                        <a:t>VR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8.72s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7.72s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18467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N" dirty="0"/>
                        <a:t>女</a:t>
                      </a:r>
                      <a:r>
                        <a:rPr lang="zh-CN" altLang="en-US" dirty="0"/>
                        <a:t>，</a:t>
                      </a:r>
                      <a:r>
                        <a:rPr lang="en-US" altLang="zh-CN" dirty="0"/>
                        <a:t>22</a:t>
                      </a:r>
                      <a:r>
                        <a:rPr lang="zh-CN" altLang="en-US" dirty="0"/>
                        <a:t>岁，没有</a:t>
                      </a:r>
                      <a:r>
                        <a:rPr lang="en-US" altLang="zh-CN" dirty="0"/>
                        <a:t>VR</a:t>
                      </a:r>
                      <a:r>
                        <a:rPr lang="zh-CN" altLang="en-US" dirty="0"/>
                        <a:t>经验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11.98s</a:t>
                      </a:r>
                      <a:endParaRPr lang="en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10.98s</a:t>
                      </a:r>
                      <a:endParaRPr lang="en-C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0528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C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10.35s</a:t>
                      </a:r>
                      <a:endParaRPr lang="en-C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9.35s</a:t>
                      </a:r>
                      <a:endParaRPr lang="en-CN" dirty="0"/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360343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57802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 dirty="0">
                <a:ea typeface="Yuanti SC" panose="02010600040101010101"/>
              </a:rPr>
              <a:t>下周计划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78F918B-7C02-A8E5-8D76-0C46C16440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974853"/>
            <a:ext cx="7729728" cy="3101983"/>
          </a:xfrm>
        </p:spPr>
        <p:txBody>
          <a:bodyPr>
            <a:normAutofit/>
          </a:bodyPr>
          <a:lstStyle/>
          <a:p>
            <a:r>
              <a:rPr lang="en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继续开展User</a:t>
            </a:r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 </a:t>
            </a:r>
            <a:r>
              <a:rPr lang="en-US" altLang="zh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Study</a:t>
            </a:r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，完成全部</a:t>
            </a:r>
            <a:r>
              <a:rPr lang="en-US" altLang="zh-CN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Task</a:t>
            </a:r>
          </a:p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写论文</a:t>
            </a:r>
            <a:endParaRPr lang="en-CN" sz="2400" dirty="0">
              <a:latin typeface="Yuanti TC" panose="02010600040101010101" pitchFamily="2" charset="-120"/>
              <a:ea typeface="Yuanti SC" panose="02010600040101010101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39162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E87B78-80A9-2460-A488-93C3714BC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组会内容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D6839-473B-3E14-833A-C8D1F95E15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完成眼动交互系统开发</a:t>
            </a:r>
            <a:endParaRPr lang="en-US" altLang="zh-CN" sz="2400" dirty="0">
              <a:latin typeface="Yuanti TC" panose="02010600040101010101" pitchFamily="2" charset="-120"/>
              <a:ea typeface="Yuanti SC" panose="02010600040101010101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尝试完成少量用户实验</a:t>
            </a:r>
            <a:endParaRPr lang="en-US" altLang="zh-CN" sz="2400" dirty="0">
              <a:latin typeface="Yuanti TC" panose="02010600040101010101" pitchFamily="2" charset="-120"/>
              <a:ea typeface="Yuanti SC" panose="02010600040101010101"/>
              <a:cs typeface="Times New Roman" panose="02020603050405020304" pitchFamily="18" charset="0"/>
            </a:endParaRPr>
          </a:p>
          <a:p>
            <a:r>
              <a:rPr lang="zh-CN" altLang="en-US" sz="2400" dirty="0">
                <a:latin typeface="Yuanti TC" panose="02010600040101010101" pitchFamily="2" charset="-120"/>
                <a:ea typeface="Yuanti SC" panose="02010600040101010101"/>
                <a:cs typeface="Times New Roman" panose="02020603050405020304" pitchFamily="18" charset="0"/>
              </a:rPr>
              <a:t>下周计划</a:t>
            </a:r>
            <a:endParaRPr lang="en-CN" sz="2400" dirty="0">
              <a:latin typeface="Yuanti TC" panose="02010600040101010101" pitchFamily="2" charset="-120"/>
              <a:ea typeface="Yuanti SC" panose="02010600040101010101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1721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866898" y="1425039"/>
            <a:ext cx="895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修正状态机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：提高交互速度，避免在操纵模式（位移、旋转、缩放）间切换时太过复杂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C4C995E-EF4B-739F-7FD1-9D8B3741FF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899" y="2239696"/>
            <a:ext cx="7629716" cy="4192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8815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866898" y="1425039"/>
            <a:ext cx="8956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修正状态机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：提高交互速度，避免在操纵模式（位移、旋转、缩放）间切换时太过复杂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FA9A2BF-9181-258B-AA5B-5F93CB4D50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5075" y="2251571"/>
            <a:ext cx="6353299" cy="3998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561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3434854" y="1287195"/>
            <a:ext cx="53222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操纵模式选择界面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（对应状态</a:t>
            </a:r>
            <a:r>
              <a:rPr lang="en-US" altLang="zh-CN" dirty="0">
                <a:latin typeface="Yuanti TC" panose="02010600040101010101" pitchFamily="2" charset="-120"/>
                <a:ea typeface="Yuanti TC" panose="02010600040101010101" pitchFamily="2" charset="-120"/>
              </a:rPr>
              <a:t>OBJECT_SELECTED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）</a:t>
            </a:r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B3851B8-781D-8722-054C-BDFE2E2C3529}"/>
              </a:ext>
            </a:extLst>
          </p:cNvPr>
          <p:cNvGrpSpPr/>
          <p:nvPr/>
        </p:nvGrpSpPr>
        <p:grpSpPr>
          <a:xfrm>
            <a:off x="4003071" y="2109435"/>
            <a:ext cx="4185855" cy="4178151"/>
            <a:chOff x="3400650" y="1550504"/>
            <a:chExt cx="5047824" cy="5038533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0A78144-0E6C-DFB7-19DE-1C0AFE93D7B7}"/>
                </a:ext>
              </a:extLst>
            </p:cNvPr>
            <p:cNvSpPr/>
            <p:nvPr/>
          </p:nvSpPr>
          <p:spPr>
            <a:xfrm>
              <a:off x="4412975" y="1902376"/>
              <a:ext cx="3023174" cy="653143"/>
            </a:xfrm>
            <a:prstGeom prst="rect">
              <a:avLst/>
            </a:prstGeom>
            <a:solidFill>
              <a:schemeClr val="accent1">
                <a:lumMod val="20000"/>
                <a:lumOff val="80000"/>
                <a:alpha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TRANSLATING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D87D9D-2C3E-0698-29F0-F25E04D21BFB}"/>
                </a:ext>
              </a:extLst>
            </p:cNvPr>
            <p:cNvSpPr/>
            <p:nvPr/>
          </p:nvSpPr>
          <p:spPr>
            <a:xfrm rot="16200000">
              <a:off x="2574816" y="3740535"/>
              <a:ext cx="3023174" cy="653143"/>
            </a:xfrm>
            <a:prstGeom prst="rect">
              <a:avLst/>
            </a:prstGeom>
            <a:solidFill>
              <a:schemeClr val="tx2">
                <a:lumMod val="20000"/>
                <a:lumOff val="80000"/>
                <a:alpha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ROTATING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B1D0133-7936-D6F3-1871-4C8DAAA85A99}"/>
                </a:ext>
              </a:extLst>
            </p:cNvPr>
            <p:cNvSpPr/>
            <p:nvPr/>
          </p:nvSpPr>
          <p:spPr>
            <a:xfrm>
              <a:off x="4412975" y="5578694"/>
              <a:ext cx="3023174" cy="653143"/>
            </a:xfrm>
            <a:prstGeom prst="rect">
              <a:avLst/>
            </a:prstGeom>
            <a:solidFill>
              <a:schemeClr val="bg1">
                <a:lumMod val="75000"/>
                <a:alpha val="50000"/>
              </a:scheme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CANCEL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2DE1A7B-7417-9145-1F15-07973EC0BA31}"/>
                </a:ext>
              </a:extLst>
            </p:cNvPr>
            <p:cNvSpPr/>
            <p:nvPr/>
          </p:nvSpPr>
          <p:spPr>
            <a:xfrm rot="5400000">
              <a:off x="6251134" y="3740535"/>
              <a:ext cx="3023174" cy="653143"/>
            </a:xfrm>
            <a:prstGeom prst="rect">
              <a:avLst/>
            </a:prstGeom>
            <a:solidFill>
              <a:srgbClr val="00EAF1">
                <a:alpha val="50000"/>
              </a:srgbClr>
            </a:solidFill>
            <a:ln w="31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N" dirty="0">
                  <a:solidFill>
                    <a:schemeClr val="tx1"/>
                  </a:solidFill>
                  <a:latin typeface="Microsoft GothicNeo" panose="02000300000000000000" pitchFamily="2" charset="-127"/>
                  <a:ea typeface="Microsoft GothicNeo" panose="02000300000000000000" pitchFamily="2" charset="-127"/>
                  <a:cs typeface="Microsoft GothicNeo" panose="02000300000000000000" pitchFamily="2" charset="-127"/>
                </a:rPr>
                <a:t>RESCALING</a:t>
              </a:r>
            </a:p>
          </p:txBody>
        </p:sp>
        <p:sp>
          <p:nvSpPr>
            <p:cNvPr id="7" name="Triangle 6">
              <a:extLst>
                <a:ext uri="{FF2B5EF4-FFF2-40B4-BE49-F238E27FC236}">
                  <a16:creationId xmlns:a16="http://schemas.microsoft.com/office/drawing/2014/main" id="{E29AC296-A5FF-AD7E-AD77-6E1AFE0AC5AE}"/>
                </a:ext>
              </a:extLst>
            </p:cNvPr>
            <p:cNvSpPr/>
            <p:nvPr/>
          </p:nvSpPr>
          <p:spPr>
            <a:xfrm>
              <a:off x="4412975" y="1550504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8" name="Triangle 7">
              <a:extLst>
                <a:ext uri="{FF2B5EF4-FFF2-40B4-BE49-F238E27FC236}">
                  <a16:creationId xmlns:a16="http://schemas.microsoft.com/office/drawing/2014/main" id="{56B515DE-39ED-8447-98F7-4B5F52FB4CB9}"/>
                </a:ext>
              </a:extLst>
            </p:cNvPr>
            <p:cNvSpPr/>
            <p:nvPr/>
          </p:nvSpPr>
          <p:spPr>
            <a:xfrm rot="5400000">
              <a:off x="6790106" y="3920326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9" name="Triangle 8">
              <a:extLst>
                <a:ext uri="{FF2B5EF4-FFF2-40B4-BE49-F238E27FC236}">
                  <a16:creationId xmlns:a16="http://schemas.microsoft.com/office/drawing/2014/main" id="{E05F6A1B-4F38-9D7B-52B1-934DA911CC28}"/>
                </a:ext>
              </a:extLst>
            </p:cNvPr>
            <p:cNvSpPr/>
            <p:nvPr/>
          </p:nvSpPr>
          <p:spPr>
            <a:xfrm rot="10800000">
              <a:off x="4412975" y="6295475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  <p:sp>
          <p:nvSpPr>
            <p:cNvPr id="12" name="Triangle 11">
              <a:extLst>
                <a:ext uri="{FF2B5EF4-FFF2-40B4-BE49-F238E27FC236}">
                  <a16:creationId xmlns:a16="http://schemas.microsoft.com/office/drawing/2014/main" id="{9AC65721-6500-695D-D2C1-F9FA280BF134}"/>
                </a:ext>
              </a:extLst>
            </p:cNvPr>
            <p:cNvSpPr/>
            <p:nvPr/>
          </p:nvSpPr>
          <p:spPr>
            <a:xfrm rot="16200000">
              <a:off x="2035844" y="3920326"/>
              <a:ext cx="3023174" cy="293562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N"/>
            </a:p>
          </p:txBody>
        </p:sp>
      </p:grpSp>
    </p:spTree>
    <p:extLst>
      <p:ext uri="{BB962C8B-B14F-4D97-AF65-F5344CB8AC3E}">
        <p14:creationId xmlns:p14="http://schemas.microsoft.com/office/powerpoint/2010/main" val="1213393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5DD064-24A0-FAF8-D0C4-144588C60CBF}"/>
              </a:ext>
            </a:extLst>
          </p:cNvPr>
          <p:cNvSpPr txBox="1"/>
          <p:nvPr/>
        </p:nvSpPr>
        <p:spPr>
          <a:xfrm>
            <a:off x="2653396" y="1287195"/>
            <a:ext cx="6885218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dirty="0">
                <a:latin typeface="Yuanti TC" panose="02010600040101010101" pitchFamily="2" charset="-120"/>
                <a:ea typeface="Yuanti TC" panose="02010600040101010101" pitchFamily="2" charset="-120"/>
              </a:rPr>
              <a:t>操纵模式选择界面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（对应状态</a:t>
            </a:r>
            <a:r>
              <a:rPr lang="en-US" altLang="zh-CN" dirty="0">
                <a:latin typeface="Yuanti TC" panose="02010600040101010101" pitchFamily="2" charset="-120"/>
                <a:ea typeface="Yuanti TC" panose="02010600040101010101" pitchFamily="2" charset="-120"/>
              </a:rPr>
              <a:t>OBJECT_SELECTED</a:t>
            </a:r>
            <a:r>
              <a:rPr lang="zh-CN" altLang="en-US" dirty="0">
                <a:latin typeface="Yuanti TC" panose="02010600040101010101" pitchFamily="2" charset="-120"/>
                <a:ea typeface="Yuanti TC" panose="02010600040101010101" pitchFamily="2" charset="-120"/>
              </a:rPr>
              <a:t>）</a:t>
            </a:r>
            <a:endParaRPr lang="en-US" altLang="zh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algn="ctr"/>
            <a:endParaRPr lang="en-US" altLang="zh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algn="ctr"/>
            <a:r>
              <a:rPr lang="en-US" sz="2000" b="1" dirty="0" err="1">
                <a:latin typeface="Yuanti TC" panose="02010600040101010101" pitchFamily="2" charset="-120"/>
                <a:ea typeface="Yuanti TC" panose="02010600040101010101" pitchFamily="2" charset="-120"/>
              </a:rPr>
              <a:t>头动forward射线选中物体</a:t>
            </a:r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，眼动</a:t>
            </a:r>
            <a:r>
              <a:rPr lang="en-US" altLang="zh-CN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射线选中操纵模式</a:t>
            </a:r>
            <a:endParaRPr lang="en-US" sz="20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algn="ctr"/>
            <a:endParaRPr lang="en-CN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CB76A0A-3504-FCDC-41BB-1A4B51C4E1BD}"/>
              </a:ext>
            </a:extLst>
          </p:cNvPr>
          <p:cNvSpPr txBox="1"/>
          <p:nvPr/>
        </p:nvSpPr>
        <p:spPr>
          <a:xfrm>
            <a:off x="12937159" y="2773271"/>
            <a:ext cx="172623" cy="3451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45DE5C4-262E-0FED-E239-C0C9E7CA9411}"/>
              </a:ext>
            </a:extLst>
          </p:cNvPr>
          <p:cNvGrpSpPr/>
          <p:nvPr/>
        </p:nvGrpSpPr>
        <p:grpSpPr>
          <a:xfrm>
            <a:off x="3127435" y="2518301"/>
            <a:ext cx="5937130" cy="4248143"/>
            <a:chOff x="1140660" y="2584804"/>
            <a:chExt cx="5937130" cy="4248143"/>
          </a:xfrm>
        </p:grpSpPr>
        <mc:AlternateContent xmlns:mc="http://schemas.openxmlformats.org/markup-compatibility/2006">
          <mc:Choice xmlns:am3d="http://schemas.microsoft.com/office/drawing/2017/model3d" Requires="am3d">
            <p:graphicFrame>
              <p:nvGraphicFramePr>
                <p:cNvPr id="46" name="3D Model 20" descr="Prism And Basal Pinacoid White">
                  <a:extLst>
                    <a:ext uri="{FF2B5EF4-FFF2-40B4-BE49-F238E27FC236}">
                      <a16:creationId xmlns:a16="http://schemas.microsoft.com/office/drawing/2014/main" id="{F39B8F81-2AD6-14B3-75D7-AD4317999EC8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417809697"/>
                    </p:ext>
                  </p:extLst>
                </p:nvPr>
              </p:nvGraphicFramePr>
              <p:xfrm>
                <a:off x="2339817" y="3898780"/>
                <a:ext cx="1268886" cy="1438025"/>
              </p:xfrm>
              <a:graphic>
                <a:graphicData uri="http://schemas.microsoft.com/office/drawing/2017/model3d">
                  <am3d:model3d r:embed="rId2">
                    <am3d:spPr>
                      <a:xfrm>
                        <a:off x="0" y="0"/>
                        <a:ext cx="1268886" cy="1438025"/>
                      </a:xfrm>
                      <a:prstGeom prst="rect">
                        <a:avLst/>
                      </a:prstGeom>
                    </am3d:spPr>
                    <am3d:camera>
                      <am3d:pos x="0" y="0" z="81469150"/>
                      <am3d:up dx="0" dy="36000000" dz="0"/>
                      <am3d:lookAt x="0" y="0" z="0"/>
                      <am3d:perspective fov="2700000"/>
                    </am3d:camera>
                    <am3d:trans>
                      <am3d:meterPerModelUnit n="139970" d="1000000"/>
                      <am3d:preTrans dx="-76" dy="-17999982" dz="1"/>
                      <am3d:scale>
                        <am3d:sx n="1000000" d="1000000"/>
                        <am3d:sy n="1000000" d="1000000"/>
                        <am3d:sz n="1000000" d="1000000"/>
                      </am3d:scale>
                      <am3d:rot ax="-2183283" ay="2913714" az="9064903"/>
                      <am3d:postTrans dx="0" dy="0" dz="0"/>
                    </am3d:trans>
                    <am3d:raster rName="Office3DRenderer" rVer="16.0.8326">
                      <am3d:blip r:embed="rId3"/>
                    </am3d:raster>
                    <am3d:objViewport viewportSz="1476269"/>
                    <am3d:ambientLight>
                      <am3d:clr>
                        <a:scrgbClr r="50000" g="50000" b="50000"/>
                      </am3d:clr>
                      <am3d:illuminance n="500000" d="1000000"/>
                    </am3d:ambientLight>
                    <am3d:ptLight rad="0">
                      <am3d:clr>
                        <a:scrgbClr r="100000" g="75000" b="50000"/>
                      </am3d:clr>
                      <am3d:intensity n="9765625" d="1000000"/>
                      <am3d:pos x="21959998" y="70920001" z="16344003"/>
                    </am3d:ptLight>
                    <am3d:ptLight rad="0">
                      <am3d:clr>
                        <a:scrgbClr r="40000" g="60000" b="95000"/>
                      </am3d:clr>
                      <am3d:intensity n="12250000" d="1000000"/>
                      <am3d:pos x="-37964106" y="51130435" z="57631972"/>
                    </am3d:ptLight>
                    <am3d:ptLight rad="0">
                      <am3d:clr>
                        <a:scrgbClr r="86837" g="72700" b="100000"/>
                      </am3d:clr>
                      <am3d:intensity n="3125000" d="1000000"/>
                      <am3d:pos x="-37739122" y="58056624" z="-34769649"/>
                    </am3d:ptLight>
                  </am3d:model3d>
                </a:graphicData>
              </a:graphic>
            </p:graphicFrame>
          </mc:Choice>
          <mc:Fallback>
            <p:pic>
              <p:nvPicPr>
                <p:cNvPr id="46" name="3D Model 20" descr="Prism And Basal Pinacoid White">
                  <a:extLst>
                    <a:ext uri="{FF2B5EF4-FFF2-40B4-BE49-F238E27FC236}">
                      <a16:creationId xmlns:a16="http://schemas.microsoft.com/office/drawing/2014/main" id="{F39B8F81-2AD6-14B3-75D7-AD4317999EC8}"/>
                    </a:ext>
                  </a:extLst>
                </p:cNvPr>
                <p:cNvPicPr>
                  <a:picLocks noGrp="1" noRot="1" noChangeAspect="1" noMove="1" noResize="1" noEditPoints="1" noAdjustHandles="1" noChangeArrowheads="1" noChangeShapeType="1" noCrop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4326592" y="3832277"/>
                  <a:ext cx="1268886" cy="1438025"/>
                </a:xfrm>
                <a:prstGeom prst="rect">
                  <a:avLst/>
                </a:prstGeom>
              </p:spPr>
            </p:pic>
          </mc:Fallback>
        </mc:AlternateContent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B3851B8-781D-8722-054C-BDFE2E2C3529}"/>
                </a:ext>
              </a:extLst>
            </p:cNvPr>
            <p:cNvGrpSpPr/>
            <p:nvPr/>
          </p:nvGrpSpPr>
          <p:grpSpPr>
            <a:xfrm>
              <a:off x="1140660" y="2584804"/>
              <a:ext cx="3911506" cy="3904306"/>
              <a:chOff x="3400650" y="1550504"/>
              <a:chExt cx="5047824" cy="5038533"/>
            </a:xfrm>
          </p:grpSpPr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0A78144-0E6C-DFB7-19DE-1C0AFE93D7B7}"/>
                  </a:ext>
                </a:extLst>
              </p:cNvPr>
              <p:cNvSpPr/>
              <p:nvPr/>
            </p:nvSpPr>
            <p:spPr>
              <a:xfrm>
                <a:off x="4412975" y="1902376"/>
                <a:ext cx="3023174" cy="653143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  <a:alpha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TRANSLATING</a:t>
                </a:r>
              </a:p>
            </p:txBody>
          </p: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69D87D9D-2C3E-0698-29F0-F25E04D21BFB}"/>
                  </a:ext>
                </a:extLst>
              </p:cNvPr>
              <p:cNvSpPr/>
              <p:nvPr/>
            </p:nvSpPr>
            <p:spPr>
              <a:xfrm rot="16200000">
                <a:off x="2574816" y="3740535"/>
                <a:ext cx="3023174" cy="653143"/>
              </a:xfrm>
              <a:prstGeom prst="rect">
                <a:avLst/>
              </a:prstGeom>
              <a:solidFill>
                <a:schemeClr val="tx2">
                  <a:lumMod val="20000"/>
                  <a:lumOff val="80000"/>
                  <a:alpha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ROTATING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BB1D0133-7936-D6F3-1871-4C8DAAA85A99}"/>
                  </a:ext>
                </a:extLst>
              </p:cNvPr>
              <p:cNvSpPr/>
              <p:nvPr/>
            </p:nvSpPr>
            <p:spPr>
              <a:xfrm>
                <a:off x="4412975" y="5578694"/>
                <a:ext cx="3023174" cy="653143"/>
              </a:xfrm>
              <a:prstGeom prst="rect">
                <a:avLst/>
              </a:prstGeom>
              <a:solidFill>
                <a:schemeClr val="bg1">
                  <a:lumMod val="75000"/>
                  <a:alpha val="50000"/>
                </a:scheme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CANCEL</a:t>
                </a:r>
              </a:p>
            </p:txBody>
          </p: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72DE1A7B-7417-9145-1F15-07973EC0BA31}"/>
                  </a:ext>
                </a:extLst>
              </p:cNvPr>
              <p:cNvSpPr/>
              <p:nvPr/>
            </p:nvSpPr>
            <p:spPr>
              <a:xfrm rot="5400000">
                <a:off x="6251134" y="3740535"/>
                <a:ext cx="3023174" cy="653143"/>
              </a:xfrm>
              <a:prstGeom prst="rect">
                <a:avLst/>
              </a:prstGeom>
              <a:solidFill>
                <a:srgbClr val="00EAF1">
                  <a:alpha val="50000"/>
                </a:srgbClr>
              </a:solidFill>
              <a:ln w="31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N" dirty="0">
                    <a:solidFill>
                      <a:schemeClr val="tx1"/>
                    </a:solidFill>
                    <a:latin typeface="Microsoft GothicNeo" panose="02000300000000000000" pitchFamily="2" charset="-127"/>
                    <a:ea typeface="Microsoft GothicNeo" panose="02000300000000000000" pitchFamily="2" charset="-127"/>
                    <a:cs typeface="Microsoft GothicNeo" panose="02000300000000000000" pitchFamily="2" charset="-127"/>
                  </a:rPr>
                  <a:t>RESCALING</a:t>
                </a:r>
              </a:p>
            </p:txBody>
          </p:sp>
          <p:sp>
            <p:nvSpPr>
              <p:cNvPr id="7" name="Triangle 6">
                <a:extLst>
                  <a:ext uri="{FF2B5EF4-FFF2-40B4-BE49-F238E27FC236}">
                    <a16:creationId xmlns:a16="http://schemas.microsoft.com/office/drawing/2014/main" id="{E29AC296-A5FF-AD7E-AD77-6E1AFE0AC5AE}"/>
                  </a:ext>
                </a:extLst>
              </p:cNvPr>
              <p:cNvSpPr/>
              <p:nvPr/>
            </p:nvSpPr>
            <p:spPr>
              <a:xfrm>
                <a:off x="4412975" y="1550504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sp>
            <p:nvSpPr>
              <p:cNvPr id="8" name="Triangle 7">
                <a:extLst>
                  <a:ext uri="{FF2B5EF4-FFF2-40B4-BE49-F238E27FC236}">
                    <a16:creationId xmlns:a16="http://schemas.microsoft.com/office/drawing/2014/main" id="{56B515DE-39ED-8447-98F7-4B5F52FB4CB9}"/>
                  </a:ext>
                </a:extLst>
              </p:cNvPr>
              <p:cNvSpPr/>
              <p:nvPr/>
            </p:nvSpPr>
            <p:spPr>
              <a:xfrm rot="5400000">
                <a:off x="6790106" y="3920326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sp>
            <p:nvSpPr>
              <p:cNvPr id="9" name="Triangle 8">
                <a:extLst>
                  <a:ext uri="{FF2B5EF4-FFF2-40B4-BE49-F238E27FC236}">
                    <a16:creationId xmlns:a16="http://schemas.microsoft.com/office/drawing/2014/main" id="{E05F6A1B-4F38-9D7B-52B1-934DA911CC28}"/>
                  </a:ext>
                </a:extLst>
              </p:cNvPr>
              <p:cNvSpPr/>
              <p:nvPr/>
            </p:nvSpPr>
            <p:spPr>
              <a:xfrm rot="10800000">
                <a:off x="4412975" y="6295475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  <p:sp>
            <p:nvSpPr>
              <p:cNvPr id="12" name="Triangle 11">
                <a:extLst>
                  <a:ext uri="{FF2B5EF4-FFF2-40B4-BE49-F238E27FC236}">
                    <a16:creationId xmlns:a16="http://schemas.microsoft.com/office/drawing/2014/main" id="{9AC65721-6500-695D-D2C1-F9FA280BF134}"/>
                  </a:ext>
                </a:extLst>
              </p:cNvPr>
              <p:cNvSpPr/>
              <p:nvPr/>
            </p:nvSpPr>
            <p:spPr>
              <a:xfrm rot="16200000">
                <a:off x="2035844" y="3920326"/>
                <a:ext cx="3023174" cy="293562"/>
              </a:xfrm>
              <a:prstGeom prst="triangle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N"/>
              </a:p>
            </p:txBody>
          </p: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7C729BD8-5263-4DCE-B468-6A60E0DDAA10}"/>
                </a:ext>
              </a:extLst>
            </p:cNvPr>
            <p:cNvCxnSpPr>
              <a:cxnSpLocks/>
            </p:cNvCxnSpPr>
            <p:nvPr/>
          </p:nvCxnSpPr>
          <p:spPr>
            <a:xfrm>
              <a:off x="3306120" y="3270928"/>
              <a:ext cx="2564591" cy="2435278"/>
            </a:xfrm>
            <a:prstGeom prst="line">
              <a:avLst/>
            </a:prstGeom>
            <a:ln w="28575">
              <a:solidFill>
                <a:schemeClr val="tx1">
                  <a:alpha val="35000"/>
                </a:schemeClr>
              </a:solidFill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6" name="Picture 15" descr="Shape, circle&#10;&#10;Description automatically generated">
              <a:extLst>
                <a:ext uri="{FF2B5EF4-FFF2-40B4-BE49-F238E27FC236}">
                  <a16:creationId xmlns:a16="http://schemas.microsoft.com/office/drawing/2014/main" id="{3025CC77-DB6B-B6B5-55EB-1B71B865754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42399" y="2593822"/>
              <a:ext cx="1364998" cy="1364998"/>
            </a:xfrm>
            <a:prstGeom prst="rect">
              <a:avLst/>
            </a:prstGeom>
          </p:spPr>
        </p:pic>
        <p:pic>
          <p:nvPicPr>
            <p:cNvPr id="18" name="Picture 17" descr="Shape, circle&#10;&#10;Description automatically generated">
              <a:extLst>
                <a:ext uri="{FF2B5EF4-FFF2-40B4-BE49-F238E27FC236}">
                  <a16:creationId xmlns:a16="http://schemas.microsoft.com/office/drawing/2014/main" id="{09848DC1-B569-1537-ED78-9066D3AC5F8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964898" y="2921293"/>
              <a:ext cx="720000" cy="720000"/>
            </a:xfrm>
            <a:prstGeom prst="rect">
              <a:avLst/>
            </a:prstGeom>
          </p:spPr>
        </p:pic>
        <p:pic>
          <p:nvPicPr>
            <p:cNvPr id="1032" name="Picture 8" descr="Big Image - Head Silhouette Clipart, HD Png Download - 2032x2304(#2137798)  - PngFind">
              <a:extLst>
                <a:ext uri="{FF2B5EF4-FFF2-40B4-BE49-F238E27FC236}">
                  <a16:creationId xmlns:a16="http://schemas.microsoft.com/office/drawing/2014/main" id="{46216CD0-DB39-6464-9C66-07AF1CE2D6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6956" b="92440" l="1667" r="95000">
                          <a14:foregroundMark x1="25476" y1="29738" x2="31429" y2="14214"/>
                          <a14:foregroundMark x1="31429" y1="14214" x2="50119" y2="6956"/>
                          <a14:foregroundMark x1="50119" y1="6956" x2="52619" y2="7560"/>
                          <a14:foregroundMark x1="52619" y1="13609" x2="52619" y2="13609"/>
                          <a14:foregroundMark x1="7381" y1="28226" x2="6786" y2="33468"/>
                          <a14:foregroundMark x1="43095" y1="92641" x2="43095" y2="92641"/>
                          <a14:foregroundMark x1="90952" y1="51210" x2="90952" y2="51210"/>
                          <a14:foregroundMark x1="1667" y1="34577" x2="1667" y2="34577"/>
                          <a14:foregroundMark x1="95000" y1="52419" x2="95000" y2="52419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601673" y="5085579"/>
              <a:ext cx="1476117" cy="174736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4A183D32-352A-D400-D2C0-25C931293D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70711" y="5675078"/>
              <a:ext cx="261887" cy="26188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678AD21-F421-E9D4-E7D5-65B71C2E41E1}"/>
                </a:ext>
              </a:extLst>
            </p:cNvPr>
            <p:cNvCxnSpPr>
              <a:cxnSpLocks/>
            </p:cNvCxnSpPr>
            <p:nvPr/>
          </p:nvCxnSpPr>
          <p:spPr>
            <a:xfrm>
              <a:off x="3198754" y="4711447"/>
              <a:ext cx="2619240" cy="963631"/>
            </a:xfrm>
            <a:prstGeom prst="line">
              <a:avLst/>
            </a:prstGeom>
            <a:ln w="28575">
              <a:solidFill>
                <a:schemeClr val="tx1"/>
              </a:solidFill>
              <a:head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D5E83A3-BABD-E518-0921-89A9F5022513}"/>
                </a:ext>
              </a:extLst>
            </p:cNvPr>
            <p:cNvSpPr txBox="1"/>
            <p:nvPr/>
          </p:nvSpPr>
          <p:spPr>
            <a:xfrm>
              <a:off x="4560998" y="5659966"/>
              <a:ext cx="11958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H</a:t>
              </a:r>
              <a:r>
                <a:rPr lang="en-CN" sz="1200" dirty="0"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ead forward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1627FDDD-9971-0B1C-2ECF-2EFF4EC21AB5}"/>
                </a:ext>
              </a:extLst>
            </p:cNvPr>
            <p:cNvSpPr txBox="1"/>
            <p:nvPr/>
          </p:nvSpPr>
          <p:spPr>
            <a:xfrm>
              <a:off x="5137526" y="4770208"/>
              <a:ext cx="106035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N" sz="1200" dirty="0">
                  <a:solidFill>
                    <a:schemeClr val="bg1">
                      <a:lumMod val="50000"/>
                    </a:schemeClr>
                  </a:solidFill>
                  <a:latin typeface="Microsoft YaHei UI" panose="020B0503020204020204" pitchFamily="34" charset="-122"/>
                  <a:ea typeface="Microsoft YaHei UI" panose="020B0503020204020204" pitchFamily="34" charset="-122"/>
                </a:rPr>
                <a:t>Eye forward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22912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720A5B4-B2AF-3200-4374-5D67D4E0CD7D}"/>
              </a:ext>
            </a:extLst>
          </p:cNvPr>
          <p:cNvSpPr txBox="1"/>
          <p:nvPr/>
        </p:nvSpPr>
        <p:spPr>
          <a:xfrm>
            <a:off x="628359" y="1485369"/>
            <a:ext cx="1016893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位移</a:t>
            </a:r>
          </a:p>
          <a:p>
            <a:r>
              <a:rPr 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X-Y平面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X-Y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平面的投影（向右看向右移，向上看向上移）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sz="2000" dirty="0" err="1">
                <a:latin typeface="Yuanti TC" panose="02010600040101010101" pitchFamily="2" charset="-120"/>
                <a:ea typeface="Yuanti TC" panose="02010600040101010101" pitchFamily="2" charset="-120"/>
              </a:rPr>
              <a:t>Z轴方向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：跟随头部以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Z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轴为旋转轴的角度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-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距离映射（</a:t>
            </a:r>
            <a:r>
              <a:rPr lang="zh-CN" alt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往左歪头移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近，往右歪头移远）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endParaRPr lang="en-US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旋转</a:t>
            </a:r>
            <a:endParaRPr lang="en-US" altLang="zh-CN" sz="20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轴：跟随眼动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Y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轴的投影（向右看往右转）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Y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轴：跟随眼动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轴的投影（向上看往上转）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endParaRPr lang="en-US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zh-CN" altLang="en-US" sz="2000" b="1" dirty="0">
                <a:latin typeface="Yuanti TC" panose="02010600040101010101" pitchFamily="2" charset="-120"/>
                <a:ea typeface="Yuanti TC" panose="02010600040101010101" pitchFamily="2" charset="-120"/>
              </a:rPr>
              <a:t>缩放</a:t>
            </a:r>
            <a:endParaRPr lang="en-US" altLang="zh-CN" sz="2000" b="1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跟随眼动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forward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射线在</a:t>
            </a:r>
            <a:r>
              <a:rPr lang="en-CN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轴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的投影（向右看放大，向左看缩小）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16" name="Picture 2" descr="空间直角坐标系- 快懂百科">
            <a:extLst>
              <a:ext uri="{FF2B5EF4-FFF2-40B4-BE49-F238E27FC236}">
                <a16:creationId xmlns:a16="http://schemas.microsoft.com/office/drawing/2014/main" id="{8F08EE52-F23C-694B-9BE2-BF5092EC0C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8821" y="2801703"/>
            <a:ext cx="3906078" cy="3906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1880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2D6B36-17C6-62FC-3956-432C58DECD90}"/>
              </a:ext>
            </a:extLst>
          </p:cNvPr>
          <p:cNvSpPr txBox="1"/>
          <p:nvPr/>
        </p:nvSpPr>
        <p:spPr>
          <a:xfrm>
            <a:off x="1044777" y="1383121"/>
            <a:ext cx="10102446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眼动信号不稳定及干扰处理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：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marL="342900" indent="-342900">
              <a:buAutoNum type="arabicPeriod"/>
            </a:pP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滤波算法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–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针对眼动信号的中位值平均滤波算法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marL="342900" indent="-342900">
              <a:buAutoNum type="arabicPeriod"/>
            </a:pP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感知阈值 </a:t>
            </a:r>
            <a:r>
              <a:rPr lang="en-US" altLang="zh-CN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–</a:t>
            </a:r>
            <a:r>
              <a:rPr lang="zh-CN" altLang="en-US" sz="2000" dirty="0">
                <a:latin typeface="Yuanti TC" panose="02010600040101010101" pitchFamily="2" charset="-120"/>
                <a:ea typeface="Yuanti TC" panose="02010600040101010101" pitchFamily="2" charset="-120"/>
              </a:rPr>
              <a:t> 忽略阈值以内的眼动信号变化，主要避免因过度灵敏而产生的误操作</a:t>
            </a:r>
            <a:endParaRPr lang="en-US" altLang="zh-CN" sz="2000" dirty="0">
              <a:latin typeface="Yuanti TC" panose="02010600040101010101" pitchFamily="2" charset="-120"/>
              <a:ea typeface="Yuanti TC" panose="02010600040101010101" pitchFamily="2" charset="-120"/>
            </a:endParaRPr>
          </a:p>
          <a:p>
            <a:pPr lvl="1"/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e.g.,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 </a:t>
            </a:r>
            <a:r>
              <a:rPr lang="zh-CN" altLang="en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位移时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，眼动信号在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轴的投影长度需要大于</a:t>
            </a:r>
            <a:r>
              <a:rPr lang="zh-CN" altLang="en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一个值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C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才可以操纵物体沿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X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Yuanti TC" panose="02010600040101010101" pitchFamily="2" charset="-120"/>
                <a:ea typeface="Yuanti TC" panose="02010600040101010101" pitchFamily="2" charset="-120"/>
              </a:rPr>
              <a:t>轴移动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3D143F9-D3CE-FEA7-548B-A5D81EC106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04844" y="2929098"/>
            <a:ext cx="4782312" cy="341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CAD53FC-4955-FCDE-1C89-0CE148E30D91}"/>
              </a:ext>
            </a:extLst>
          </p:cNvPr>
          <p:cNvCxnSpPr>
            <a:cxnSpLocks/>
          </p:cNvCxnSpPr>
          <p:nvPr/>
        </p:nvCxnSpPr>
        <p:spPr>
          <a:xfrm>
            <a:off x="2689608" y="5024176"/>
            <a:ext cx="6812783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880C913-616F-0FFD-F873-9AE2C1EFDAD1}"/>
              </a:ext>
            </a:extLst>
          </p:cNvPr>
          <p:cNvSpPr txBox="1"/>
          <p:nvPr/>
        </p:nvSpPr>
        <p:spPr>
          <a:xfrm>
            <a:off x="5360444" y="3665290"/>
            <a:ext cx="3126712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蓝色为滤波前的数据，红色为滤波后的数据</a:t>
            </a:r>
            <a:endParaRPr lang="en-CN" sz="12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6825DF7-FF65-5CA2-A16D-9F798A9094D2}"/>
              </a:ext>
            </a:extLst>
          </p:cNvPr>
          <p:cNvSpPr txBox="1"/>
          <p:nvPr/>
        </p:nvSpPr>
        <p:spPr>
          <a:xfrm>
            <a:off x="8694822" y="5024176"/>
            <a:ext cx="80756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2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感知阈值</a:t>
            </a:r>
            <a:endParaRPr lang="en-CN" sz="12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5036202-018A-60D6-1940-0C748907AE71}"/>
              </a:ext>
            </a:extLst>
          </p:cNvPr>
          <p:cNvSpPr txBox="1"/>
          <p:nvPr/>
        </p:nvSpPr>
        <p:spPr>
          <a:xfrm>
            <a:off x="4246914" y="6352664"/>
            <a:ext cx="369817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一个平视正前方的</a:t>
            </a:r>
            <a:r>
              <a:rPr lang="en-US" altLang="zh-CN" sz="16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IDLE</a:t>
            </a:r>
            <a:r>
              <a:rPr lang="zh-CN" altLang="en-US" sz="1600" b="0" i="0" dirty="0">
                <a:solidFill>
                  <a:srgbClr val="4D4D4D"/>
                </a:solidFill>
                <a:effectLst/>
                <a:latin typeface="Yuanti TC" panose="02010600040101010101" pitchFamily="2" charset="-120"/>
                <a:ea typeface="Yuanti TC" panose="02010600040101010101" pitchFamily="2" charset="-120"/>
              </a:rPr>
              <a:t>眼动信号序列</a:t>
            </a:r>
            <a:endParaRPr lang="en-CN" sz="1600" dirty="0">
              <a:latin typeface="Yuanti TC" panose="02010600040101010101" pitchFamily="2" charset="-120"/>
              <a:ea typeface="Yuan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1248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45F39-8C5F-EEB9-5657-AC1CA3381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79714"/>
          </a:xfrm>
        </p:spPr>
        <p:txBody>
          <a:bodyPr/>
          <a:lstStyle/>
          <a:p>
            <a:r>
              <a:rPr lang="en-CN">
                <a:ea typeface="Yuanti SC" panose="02010600040101010101"/>
              </a:rPr>
              <a:t>完成眼动交互系统开发</a:t>
            </a:r>
            <a:endParaRPr lang="en-CN" dirty="0">
              <a:ea typeface="Yuanti SC" panose="02010600040101010101"/>
            </a:endParaRPr>
          </a:p>
        </p:txBody>
      </p:sp>
      <p:pic>
        <p:nvPicPr>
          <p:cNvPr id="9" name="2934_EB53A8B5-E125-4105-A919-A18C4EC4950B.mp4">
            <a:hlinkClick r:id="" action="ppaction://media"/>
            <a:extLst>
              <a:ext uri="{FF2B5EF4-FFF2-40B4-BE49-F238E27FC236}">
                <a16:creationId xmlns:a16="http://schemas.microsoft.com/office/drawing/2014/main" id="{D9AAB933-0AC1-211B-DD82-1BB56C9AF88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55383" y="1604625"/>
            <a:ext cx="6681233" cy="4571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602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09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306</TotalTime>
  <Words>401</Words>
  <Application>Microsoft Macintosh PowerPoint</Application>
  <PresentationFormat>Widescreen</PresentationFormat>
  <Paragraphs>65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Microsoft GothicNeo</vt:lpstr>
      <vt:lpstr>Microsoft YaHei UI</vt:lpstr>
      <vt:lpstr>Yuanti SC</vt:lpstr>
      <vt:lpstr>Yuanti TC</vt:lpstr>
      <vt:lpstr>Arial</vt:lpstr>
      <vt:lpstr>Gill Sans MT</vt:lpstr>
      <vt:lpstr>Parcel</vt:lpstr>
      <vt:lpstr>第5周组会</vt:lpstr>
      <vt:lpstr>组会内容</vt:lpstr>
      <vt:lpstr>完成眼动交互系统开发</vt:lpstr>
      <vt:lpstr>完成眼动交互系统开发</vt:lpstr>
      <vt:lpstr>完成眼动交互系统开发</vt:lpstr>
      <vt:lpstr>完成眼动交互系统开发</vt:lpstr>
      <vt:lpstr>完成眼动交互系统开发</vt:lpstr>
      <vt:lpstr>完成眼动交互系统开发</vt:lpstr>
      <vt:lpstr>完成眼动交互系统开发</vt:lpstr>
      <vt:lpstr>尝试完成少量用户实验</vt:lpstr>
      <vt:lpstr>下周计划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第周组会</dc:title>
  <dc:creator>Springs Lau</dc:creator>
  <cp:lastModifiedBy>Springs Lau</cp:lastModifiedBy>
  <cp:revision>211</cp:revision>
  <dcterms:created xsi:type="dcterms:W3CDTF">2023-02-27T02:30:25Z</dcterms:created>
  <dcterms:modified xsi:type="dcterms:W3CDTF">2023-03-27T04:10:55Z</dcterms:modified>
</cp:coreProperties>
</file>

<file path=docProps/thumbnail.jpeg>
</file>